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283" r:id="rId7"/>
    <p:sldId id="284" r:id="rId8"/>
  </p:sldIdLst>
  <p:sldSz cx="12192000" cy="6858000"/>
  <p:notesSz cx="6858000" cy="9144000"/>
  <p:custDataLst>
    <p:tags r:id="rId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3" d="100"/>
          <a:sy n="63" d="100"/>
        </p:scale>
        <p:origin x="73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tags" Target="tags/tag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emf"/></Relationships>
</file>

<file path=ppt/media/image1.jpeg>
</file>

<file path=ppt/media/image10.png>
</file>

<file path=ppt/media/image11.svg>
</file>

<file path=ppt/media/image12.png>
</file>

<file path=ppt/media/image13.svg>
</file>

<file path=ppt/media/image14.png>
</file>

<file path=ppt/media/image15.png>
</file>

<file path=ppt/media/image16.png>
</file>

<file path=ppt/media/image3.png>
</file>

<file path=ppt/media/image4.png>
</file>

<file path=ppt/media/image5.png>
</file>

<file path=ppt/media/image6.png>
</file>

<file path=ppt/media/image7.jp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7/29/2021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7/29/2021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7/29/2021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7/29/2021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7/29/2021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7/29/2021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7/29/2021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7/29/2021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7/29/2021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7/29/2021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7/29/2021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7/29/2021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7/29/2021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7/29/2021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7/29/2021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vmlDrawing" Target="../drawings/vmlDrawing1.vml"/><Relationship Id="rId2" Type="http://schemas.openxmlformats.org/officeDocument/2006/relationships/slideLayout" Target="../slideLayouts/slideLayout2.xml"/><Relationship Id="rId16" Type="http://schemas.openxmlformats.org/officeDocument/2006/relationships/theme" Target="../theme/theme1.xml"/><Relationship Id="rId20"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B74A1220-CE5D-449C-B4DB-F4E4DBE42EDE}"/>
              </a:ext>
            </a:extLst>
          </p:cNvPr>
          <p:cNvGraphicFramePr>
            <a:graphicFrameLocks noChangeAspect="1"/>
          </p:cNvGraphicFramePr>
          <p:nvPr userDrawn="1">
            <p:custDataLst>
              <p:tags r:id="rId18"/>
            </p:custDataLst>
            <p:extLst>
              <p:ext uri="{D42A27DB-BD31-4B8C-83A1-F6EECF244321}">
                <p14:modId xmlns:p14="http://schemas.microsoft.com/office/powerpoint/2010/main" val="42607533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7" name="think-cell Slide" r:id="rId19" imgW="395" imgH="396" progId="TCLayout.ActiveDocument.1">
                  <p:embed/>
                </p:oleObj>
              </mc:Choice>
              <mc:Fallback>
                <p:oleObj name="think-cell Slide" r:id="rId19" imgW="395" imgH="396" progId="TCLayout.ActiveDocument.1">
                  <p:embed/>
                  <p:pic>
                    <p:nvPicPr>
                      <p:cNvPr id="0" name=""/>
                      <p:cNvPicPr/>
                      <p:nvPr/>
                    </p:nvPicPr>
                    <p:blipFill>
                      <a:blip r:embed="rId20"/>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7/29/2021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7.jpg"/><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2.emf"/><Relationship Id="rId5" Type="http://schemas.openxmlformats.org/officeDocument/2006/relationships/oleObject" Target="../embeddings/oleObject2.bin"/><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vmlDrawing" Target="../drawings/vmlDrawing3.vml"/><Relationship Id="rId5" Type="http://schemas.openxmlformats.org/officeDocument/2006/relationships/image" Target="../media/image2.emf"/><Relationship Id="rId4" Type="http://schemas.openxmlformats.org/officeDocument/2006/relationships/oleObject" Target="../embeddings/oleObject3.bin"/></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svg"/><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2.emf"/><Relationship Id="rId10" Type="http://schemas.openxmlformats.org/officeDocument/2006/relationships/image" Target="../media/image12.png"/><Relationship Id="rId4" Type="http://schemas.openxmlformats.org/officeDocument/2006/relationships/oleObject" Target="../embeddings/oleObject4.bin"/><Relationship Id="rId9" Type="http://schemas.openxmlformats.org/officeDocument/2006/relationships/image" Target="../media/image11.svg"/></Relationships>
</file>

<file path=ppt/slides/_rels/slide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9.xml"/><Relationship Id="rId7" Type="http://schemas.openxmlformats.org/officeDocument/2006/relationships/image" Target="../media/image15.png"/><Relationship Id="rId2" Type="http://schemas.openxmlformats.org/officeDocument/2006/relationships/tags" Target="../tags/tag6.xml"/><Relationship Id="rId1" Type="http://schemas.openxmlformats.org/officeDocument/2006/relationships/vmlDrawing" Target="../drawings/vmlDrawing5.vml"/><Relationship Id="rId6" Type="http://schemas.openxmlformats.org/officeDocument/2006/relationships/image" Target="../media/image14.png"/><Relationship Id="rId5" Type="http://schemas.openxmlformats.org/officeDocument/2006/relationships/image" Target="../media/image2.emf"/><Relationship Id="rId4" Type="http://schemas.openxmlformats.org/officeDocument/2006/relationships/oleObject" Target="../embeddings/oleObject5.bin"/></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D3CBA26-3034-4928-8F31-91BB7DD7A286}"/>
              </a:ext>
            </a:extLst>
          </p:cNvPr>
          <p:cNvGraphicFramePr>
            <a:graphicFrameLocks noChangeAspect="1"/>
          </p:cNvGraphicFramePr>
          <p:nvPr>
            <p:custDataLst>
              <p:tags r:id="rId2"/>
            </p:custDataLst>
            <p:extLst>
              <p:ext uri="{D42A27DB-BD31-4B8C-83A1-F6EECF244321}">
                <p14:modId xmlns:p14="http://schemas.microsoft.com/office/powerpoint/2010/main" val="28772164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51" name="think-cell Slide" r:id="rId5" imgW="395" imgH="396" progId="TCLayout.ActiveDocument.1">
                  <p:embed/>
                </p:oleObj>
              </mc:Choice>
              <mc:Fallback>
                <p:oleObj name="think-cell Slide" r:id="rId5" imgW="395" imgH="396"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7">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vert="horz">
            <a:normAutofit/>
          </a:bodyPr>
          <a:lstStyle/>
          <a:p>
            <a:pPr algn="l"/>
            <a:r>
              <a:rPr lang="en-US" sz="4000" dirty="0"/>
              <a:t>DS4A Team 74 project</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dirty="0">
                <a:solidFill>
                  <a:srgbClr val="5792BA"/>
                </a:solidFill>
              </a:rPr>
              <a:t>EPM Asset Interventions</a:t>
            </a:r>
          </a:p>
        </p:txBody>
      </p:sp>
    </p:spTree>
    <p:extLst>
      <p:ext uri="{BB962C8B-B14F-4D97-AF65-F5344CB8AC3E}">
        <p14:creationId xmlns:p14="http://schemas.microsoft.com/office/powerpoint/2010/main" val="1583120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F2150EFB-50B0-46A9-935D-08504326558B}"/>
              </a:ext>
            </a:extLst>
          </p:cNvPr>
          <p:cNvGraphicFramePr>
            <a:graphicFrameLocks noChangeAspect="1"/>
          </p:cNvGraphicFramePr>
          <p:nvPr>
            <p:custDataLst>
              <p:tags r:id="rId2"/>
            </p:custDataLst>
            <p:extLst>
              <p:ext uri="{D42A27DB-BD31-4B8C-83A1-F6EECF244321}">
                <p14:modId xmlns:p14="http://schemas.microsoft.com/office/powerpoint/2010/main" val="23177191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6"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3E9BE8D-1BFB-4B9C-9D35-EA9A27E00E47}"/>
              </a:ext>
            </a:extLst>
          </p:cNvPr>
          <p:cNvSpPr>
            <a:spLocks noGrp="1"/>
          </p:cNvSpPr>
          <p:nvPr>
            <p:ph type="title"/>
          </p:nvPr>
        </p:nvSpPr>
        <p:spPr/>
        <p:txBody>
          <a:bodyPr vert="horz"/>
          <a:lstStyle/>
          <a:p>
            <a:r>
              <a:rPr lang="en-US" dirty="0"/>
              <a:t>Business problem</a:t>
            </a:r>
          </a:p>
        </p:txBody>
      </p:sp>
      <p:sp>
        <p:nvSpPr>
          <p:cNvPr id="3" name="Content Placeholder 2">
            <a:extLst>
              <a:ext uri="{FF2B5EF4-FFF2-40B4-BE49-F238E27FC236}">
                <a16:creationId xmlns:a16="http://schemas.microsoft.com/office/drawing/2014/main" id="{5A7D218D-886C-423B-9A49-B3A13EAAA94B}"/>
              </a:ext>
            </a:extLst>
          </p:cNvPr>
          <p:cNvSpPr>
            <a:spLocks noGrp="1"/>
          </p:cNvSpPr>
          <p:nvPr>
            <p:ph idx="1"/>
          </p:nvPr>
        </p:nvSpPr>
        <p:spPr/>
        <p:txBody>
          <a:bodyPr/>
          <a:lstStyle/>
          <a:p>
            <a:r>
              <a:rPr lang="en-US" dirty="0"/>
              <a:t>EPM s a domiciliary public services company providing energy, water, sewage and natural gas utilities in 123 municipalities of Antioquia</a:t>
            </a:r>
          </a:p>
          <a:p>
            <a:r>
              <a:rPr lang="en-US" dirty="0"/>
              <a:t>Maintenance activities are carried out frequently on their physical assets. The details of these activities are stored in free-text work orders</a:t>
            </a:r>
          </a:p>
          <a:p>
            <a:r>
              <a:rPr lang="en-US" dirty="0"/>
              <a:t>EPM wants to understand better the </a:t>
            </a:r>
            <a:r>
              <a:rPr lang="en-US" b="1" dirty="0"/>
              <a:t>maintenance history, frequent problems and corrective actions undertaken in their assets </a:t>
            </a:r>
            <a:r>
              <a:rPr lang="en-US" dirty="0"/>
              <a:t>in order to devise effective preventive maintenance strategies</a:t>
            </a:r>
            <a:endParaRPr lang="en-US" b="1" dirty="0"/>
          </a:p>
        </p:txBody>
      </p:sp>
    </p:spTree>
    <p:extLst>
      <p:ext uri="{BB962C8B-B14F-4D97-AF65-F5344CB8AC3E}">
        <p14:creationId xmlns:p14="http://schemas.microsoft.com/office/powerpoint/2010/main" val="2066411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F607FBC-D552-4226-8FD4-C473DABDC844}"/>
              </a:ext>
            </a:extLst>
          </p:cNvPr>
          <p:cNvGraphicFramePr>
            <a:graphicFrameLocks noChangeAspect="1"/>
          </p:cNvGraphicFramePr>
          <p:nvPr>
            <p:custDataLst>
              <p:tags r:id="rId2"/>
            </p:custDataLst>
            <p:extLst>
              <p:ext uri="{D42A27DB-BD31-4B8C-83A1-F6EECF244321}">
                <p14:modId xmlns:p14="http://schemas.microsoft.com/office/powerpoint/2010/main" val="5168540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102"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600"/>
            <a:ext cx="10353762" cy="1257300"/>
          </a:xfrm>
        </p:spPr>
        <p:txBody>
          <a:bodyPr vert="horz">
            <a:normAutofit/>
          </a:bodyPr>
          <a:lstStyle/>
          <a:p>
            <a:r>
              <a:rPr lang="en-US" dirty="0"/>
              <a:t>Datasets</a:t>
            </a:r>
          </a:p>
        </p:txBody>
      </p:sp>
      <p:grpSp>
        <p:nvGrpSpPr>
          <p:cNvPr id="4" name="Group 3" descr="SmartArt graphic">
            <a:extLst>
              <a:ext uri="{FF2B5EF4-FFF2-40B4-BE49-F238E27FC236}">
                <a16:creationId xmlns:a16="http://schemas.microsoft.com/office/drawing/2014/main" id="{F825253F-2850-48BA-97C4-BA699F0E5F3F}"/>
              </a:ext>
            </a:extLst>
          </p:cNvPr>
          <p:cNvGrpSpPr/>
          <p:nvPr/>
        </p:nvGrpSpPr>
        <p:grpSpPr>
          <a:xfrm>
            <a:off x="701041" y="2221376"/>
            <a:ext cx="10557754" cy="3424897"/>
            <a:chOff x="701041" y="2221376"/>
            <a:chExt cx="10557754" cy="3424897"/>
          </a:xfrm>
        </p:grpSpPr>
        <p:sp>
          <p:nvSpPr>
            <p:cNvPr id="5" name="Rectangle 4" descr="Bullseye">
              <a:extLst>
                <a:ext uri="{FF2B5EF4-FFF2-40B4-BE49-F238E27FC236}">
                  <a16:creationId xmlns:a16="http://schemas.microsoft.com/office/drawing/2014/main" id="{FAEC3A1E-A1A2-4A03-BAD6-4CABD8E6C6C8}"/>
                </a:ext>
              </a:extLst>
            </p:cNvPr>
            <p:cNvSpPr/>
            <p:nvPr/>
          </p:nvSpPr>
          <p:spPr>
            <a:xfrm>
              <a:off x="1926340" y="2221376"/>
              <a:ext cx="1079788" cy="1079788"/>
            </a:xfrm>
            <a:prstGeom prst="rect">
              <a:avLst/>
            </a:prstGeom>
            <a: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6" name="Freeform: Shape 5">
              <a:extLst>
                <a:ext uri="{FF2B5EF4-FFF2-40B4-BE49-F238E27FC236}">
                  <a16:creationId xmlns:a16="http://schemas.microsoft.com/office/drawing/2014/main" id="{6B8F00D4-E349-47A0-A871-733ED281687B}"/>
                </a:ext>
              </a:extLst>
            </p:cNvPr>
            <p:cNvSpPr/>
            <p:nvPr/>
          </p:nvSpPr>
          <p:spPr>
            <a:xfrm>
              <a:off x="923679" y="3448434"/>
              <a:ext cx="3085109" cy="462766"/>
            </a:xfrm>
            <a:custGeom>
              <a:avLst/>
              <a:gdLst>
                <a:gd name="connsiteX0" fmla="*/ 0 w 3085109"/>
                <a:gd name="connsiteY0" fmla="*/ 0 h 462766"/>
                <a:gd name="connsiteX1" fmla="*/ 3085109 w 3085109"/>
                <a:gd name="connsiteY1" fmla="*/ 0 h 462766"/>
                <a:gd name="connsiteX2" fmla="*/ 3085109 w 3085109"/>
                <a:gd name="connsiteY2" fmla="*/ 462766 h 462766"/>
                <a:gd name="connsiteX3" fmla="*/ 0 w 3085109"/>
                <a:gd name="connsiteY3" fmla="*/ 462766 h 462766"/>
                <a:gd name="connsiteX4" fmla="*/ 0 w 3085109"/>
                <a:gd name="connsiteY4" fmla="*/ 0 h 46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462766">
                  <a:moveTo>
                    <a:pt x="0" y="0"/>
                  </a:moveTo>
                  <a:lnTo>
                    <a:pt x="3085109" y="0"/>
                  </a:lnTo>
                  <a:lnTo>
                    <a:pt x="3085109" y="462766"/>
                  </a:lnTo>
                  <a:lnTo>
                    <a:pt x="0" y="4627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defRPr b="1"/>
              </a:pPr>
              <a:r>
                <a:rPr lang="en-US" sz="3000" kern="1200" dirty="0"/>
                <a:t>Work orders</a:t>
              </a:r>
            </a:p>
          </p:txBody>
        </p:sp>
        <p:sp>
          <p:nvSpPr>
            <p:cNvPr id="7" name="Freeform: Shape 6">
              <a:extLst>
                <a:ext uri="{FF2B5EF4-FFF2-40B4-BE49-F238E27FC236}">
                  <a16:creationId xmlns:a16="http://schemas.microsoft.com/office/drawing/2014/main" id="{8DF12195-688E-4CF5-9524-4815A6E72F60}"/>
                </a:ext>
              </a:extLst>
            </p:cNvPr>
            <p:cNvSpPr/>
            <p:nvPr/>
          </p:nvSpPr>
          <p:spPr>
            <a:xfrm>
              <a:off x="701041" y="3979699"/>
              <a:ext cx="3484879" cy="1666574"/>
            </a:xfrm>
            <a:custGeom>
              <a:avLst/>
              <a:gdLst>
                <a:gd name="connsiteX0" fmla="*/ 0 w 3085109"/>
                <a:gd name="connsiteY0" fmla="*/ 0 h 1666574"/>
                <a:gd name="connsiteX1" fmla="*/ 3085109 w 3085109"/>
                <a:gd name="connsiteY1" fmla="*/ 0 h 1666574"/>
                <a:gd name="connsiteX2" fmla="*/ 3085109 w 3085109"/>
                <a:gd name="connsiteY2" fmla="*/ 1666574 h 1666574"/>
                <a:gd name="connsiteX3" fmla="*/ 0 w 3085109"/>
                <a:gd name="connsiteY3" fmla="*/ 1666574 h 1666574"/>
                <a:gd name="connsiteX4" fmla="*/ 0 w 3085109"/>
                <a:gd name="connsiteY4" fmla="*/ 0 h 1666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1666574">
                  <a:moveTo>
                    <a:pt x="0" y="0"/>
                  </a:moveTo>
                  <a:lnTo>
                    <a:pt x="3085109" y="0"/>
                  </a:lnTo>
                  <a:lnTo>
                    <a:pt x="3085109" y="1666574"/>
                  </a:lnTo>
                  <a:lnTo>
                    <a:pt x="0" y="166657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b="1" kern="1200" dirty="0"/>
                <a:t>Text files </a:t>
              </a:r>
              <a:r>
                <a:rPr lang="en-US" sz="1700" kern="1200" dirty="0"/>
                <a:t>with work orders registries (old system)</a:t>
              </a:r>
            </a:p>
            <a:p>
              <a:pPr marL="0" lvl="0" indent="0" algn="ctr" defTabSz="755650">
                <a:lnSpc>
                  <a:spcPct val="100000"/>
                </a:lnSpc>
                <a:spcBef>
                  <a:spcPct val="0"/>
                </a:spcBef>
                <a:spcAft>
                  <a:spcPct val="35000"/>
                </a:spcAft>
                <a:buNone/>
              </a:pPr>
              <a:r>
                <a:rPr lang="en-US" sz="1700" kern="1200" dirty="0"/>
                <a:t>Excel table containing more structured data on problem classification and </a:t>
              </a:r>
              <a:r>
                <a:rPr lang="en-US" sz="1700" b="1" kern="1200" dirty="0"/>
                <a:t>html worklogs </a:t>
              </a:r>
              <a:r>
                <a:rPr lang="en-US" sz="1700" kern="1200" dirty="0"/>
                <a:t>(new system)</a:t>
              </a:r>
            </a:p>
          </p:txBody>
        </p:sp>
        <p:sp>
          <p:nvSpPr>
            <p:cNvPr id="8" name="Rectangle 7" descr="Bar chart">
              <a:extLst>
                <a:ext uri="{FF2B5EF4-FFF2-40B4-BE49-F238E27FC236}">
                  <a16:creationId xmlns:a16="http://schemas.microsoft.com/office/drawing/2014/main" id="{A22F1FFB-C935-4BA2-B8A2-6E72EFD204F8}"/>
                </a:ext>
              </a:extLst>
            </p:cNvPr>
            <p:cNvSpPr/>
            <p:nvPr/>
          </p:nvSpPr>
          <p:spPr>
            <a:xfrm>
              <a:off x="5551343" y="2221376"/>
              <a:ext cx="1079788" cy="1079788"/>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9" name="Freeform: Shape 8">
              <a:extLst>
                <a:ext uri="{FF2B5EF4-FFF2-40B4-BE49-F238E27FC236}">
                  <a16:creationId xmlns:a16="http://schemas.microsoft.com/office/drawing/2014/main" id="{9FD10327-5F22-4460-B00C-A4858D386036}"/>
                </a:ext>
              </a:extLst>
            </p:cNvPr>
            <p:cNvSpPr/>
            <p:nvPr/>
          </p:nvSpPr>
          <p:spPr>
            <a:xfrm>
              <a:off x="4548682" y="3448434"/>
              <a:ext cx="3085109" cy="462766"/>
            </a:xfrm>
            <a:custGeom>
              <a:avLst/>
              <a:gdLst>
                <a:gd name="connsiteX0" fmla="*/ 0 w 3085109"/>
                <a:gd name="connsiteY0" fmla="*/ 0 h 462766"/>
                <a:gd name="connsiteX1" fmla="*/ 3085109 w 3085109"/>
                <a:gd name="connsiteY1" fmla="*/ 0 h 462766"/>
                <a:gd name="connsiteX2" fmla="*/ 3085109 w 3085109"/>
                <a:gd name="connsiteY2" fmla="*/ 462766 h 462766"/>
                <a:gd name="connsiteX3" fmla="*/ 0 w 3085109"/>
                <a:gd name="connsiteY3" fmla="*/ 462766 h 462766"/>
                <a:gd name="connsiteX4" fmla="*/ 0 w 3085109"/>
                <a:gd name="connsiteY4" fmla="*/ 0 h 46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462766">
                  <a:moveTo>
                    <a:pt x="0" y="0"/>
                  </a:moveTo>
                  <a:lnTo>
                    <a:pt x="3085109" y="0"/>
                  </a:lnTo>
                  <a:lnTo>
                    <a:pt x="3085109" y="462766"/>
                  </a:lnTo>
                  <a:lnTo>
                    <a:pt x="0" y="4627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defRPr b="1"/>
              </a:pPr>
              <a:r>
                <a:rPr lang="en-US" sz="3000" kern="1200" dirty="0"/>
                <a:t>Assets</a:t>
              </a:r>
            </a:p>
          </p:txBody>
        </p:sp>
        <p:sp>
          <p:nvSpPr>
            <p:cNvPr id="10" name="Freeform: Shape 9">
              <a:extLst>
                <a:ext uri="{FF2B5EF4-FFF2-40B4-BE49-F238E27FC236}">
                  <a16:creationId xmlns:a16="http://schemas.microsoft.com/office/drawing/2014/main" id="{2DE4CA9B-84AF-44F7-BF13-9C351D16063F}"/>
                </a:ext>
              </a:extLst>
            </p:cNvPr>
            <p:cNvSpPr/>
            <p:nvPr/>
          </p:nvSpPr>
          <p:spPr>
            <a:xfrm>
              <a:off x="4548682" y="3979699"/>
              <a:ext cx="3085109" cy="1666574"/>
            </a:xfrm>
            <a:custGeom>
              <a:avLst/>
              <a:gdLst>
                <a:gd name="connsiteX0" fmla="*/ 0 w 3085109"/>
                <a:gd name="connsiteY0" fmla="*/ 0 h 1666574"/>
                <a:gd name="connsiteX1" fmla="*/ 3085109 w 3085109"/>
                <a:gd name="connsiteY1" fmla="*/ 0 h 1666574"/>
                <a:gd name="connsiteX2" fmla="*/ 3085109 w 3085109"/>
                <a:gd name="connsiteY2" fmla="*/ 1666574 h 1666574"/>
                <a:gd name="connsiteX3" fmla="*/ 0 w 3085109"/>
                <a:gd name="connsiteY3" fmla="*/ 1666574 h 1666574"/>
                <a:gd name="connsiteX4" fmla="*/ 0 w 3085109"/>
                <a:gd name="connsiteY4" fmla="*/ 0 h 1666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1666574">
                  <a:moveTo>
                    <a:pt x="0" y="0"/>
                  </a:moveTo>
                  <a:lnTo>
                    <a:pt x="3085109" y="0"/>
                  </a:lnTo>
                  <a:lnTo>
                    <a:pt x="3085109" y="1666574"/>
                  </a:lnTo>
                  <a:lnTo>
                    <a:pt x="0" y="166657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t>Table containing identification data for each asset</a:t>
              </a:r>
            </a:p>
          </p:txBody>
        </p:sp>
        <p:sp>
          <p:nvSpPr>
            <p:cNvPr id="11" name="Rectangle 10" descr="Checkmark">
              <a:extLst>
                <a:ext uri="{FF2B5EF4-FFF2-40B4-BE49-F238E27FC236}">
                  <a16:creationId xmlns:a16="http://schemas.microsoft.com/office/drawing/2014/main" id="{A9E4BEF1-AF76-407E-81F3-52DC1EB39DE9}"/>
                </a:ext>
              </a:extLst>
            </p:cNvPr>
            <p:cNvSpPr/>
            <p:nvPr/>
          </p:nvSpPr>
          <p:spPr>
            <a:xfrm>
              <a:off x="9176346" y="2221376"/>
              <a:ext cx="1079788" cy="1079788"/>
            </a:xfrm>
            <a:prstGeom prst="rect">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13" name="Freeform: Shape 12">
              <a:extLst>
                <a:ext uri="{FF2B5EF4-FFF2-40B4-BE49-F238E27FC236}">
                  <a16:creationId xmlns:a16="http://schemas.microsoft.com/office/drawing/2014/main" id="{FBE59F91-43F0-41F3-BC64-DB7C38F51324}"/>
                </a:ext>
              </a:extLst>
            </p:cNvPr>
            <p:cNvSpPr/>
            <p:nvPr/>
          </p:nvSpPr>
          <p:spPr>
            <a:xfrm>
              <a:off x="8173686" y="3448434"/>
              <a:ext cx="3085109" cy="462766"/>
            </a:xfrm>
            <a:custGeom>
              <a:avLst/>
              <a:gdLst>
                <a:gd name="connsiteX0" fmla="*/ 0 w 3085109"/>
                <a:gd name="connsiteY0" fmla="*/ 0 h 462766"/>
                <a:gd name="connsiteX1" fmla="*/ 3085109 w 3085109"/>
                <a:gd name="connsiteY1" fmla="*/ 0 h 462766"/>
                <a:gd name="connsiteX2" fmla="*/ 3085109 w 3085109"/>
                <a:gd name="connsiteY2" fmla="*/ 462766 h 462766"/>
                <a:gd name="connsiteX3" fmla="*/ 0 w 3085109"/>
                <a:gd name="connsiteY3" fmla="*/ 462766 h 462766"/>
                <a:gd name="connsiteX4" fmla="*/ 0 w 3085109"/>
                <a:gd name="connsiteY4" fmla="*/ 0 h 46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462766">
                  <a:moveTo>
                    <a:pt x="0" y="0"/>
                  </a:moveTo>
                  <a:lnTo>
                    <a:pt x="3085109" y="0"/>
                  </a:lnTo>
                  <a:lnTo>
                    <a:pt x="3085109" y="462766"/>
                  </a:lnTo>
                  <a:lnTo>
                    <a:pt x="0" y="4627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1333500">
                <a:lnSpc>
                  <a:spcPct val="100000"/>
                </a:lnSpc>
                <a:spcBef>
                  <a:spcPct val="0"/>
                </a:spcBef>
                <a:spcAft>
                  <a:spcPct val="35000"/>
                </a:spcAft>
                <a:buNone/>
                <a:defRPr b="1"/>
              </a:pPr>
              <a:r>
                <a:rPr lang="en-US" sz="3000" kern="1200" dirty="0"/>
                <a:t>Relations</a:t>
              </a:r>
            </a:p>
          </p:txBody>
        </p:sp>
        <p:sp>
          <p:nvSpPr>
            <p:cNvPr id="14" name="Freeform: Shape 13">
              <a:extLst>
                <a:ext uri="{FF2B5EF4-FFF2-40B4-BE49-F238E27FC236}">
                  <a16:creationId xmlns:a16="http://schemas.microsoft.com/office/drawing/2014/main" id="{06B5D81F-0B6E-465F-B22F-89FF5DA1D495}"/>
                </a:ext>
              </a:extLst>
            </p:cNvPr>
            <p:cNvSpPr/>
            <p:nvPr/>
          </p:nvSpPr>
          <p:spPr>
            <a:xfrm>
              <a:off x="8173686" y="3979699"/>
              <a:ext cx="3085109" cy="1666574"/>
            </a:xfrm>
            <a:custGeom>
              <a:avLst/>
              <a:gdLst>
                <a:gd name="connsiteX0" fmla="*/ 0 w 3085109"/>
                <a:gd name="connsiteY0" fmla="*/ 0 h 1666574"/>
                <a:gd name="connsiteX1" fmla="*/ 3085109 w 3085109"/>
                <a:gd name="connsiteY1" fmla="*/ 0 h 1666574"/>
                <a:gd name="connsiteX2" fmla="*/ 3085109 w 3085109"/>
                <a:gd name="connsiteY2" fmla="*/ 1666574 h 1666574"/>
                <a:gd name="connsiteX3" fmla="*/ 0 w 3085109"/>
                <a:gd name="connsiteY3" fmla="*/ 1666574 h 1666574"/>
                <a:gd name="connsiteX4" fmla="*/ 0 w 3085109"/>
                <a:gd name="connsiteY4" fmla="*/ 0 h 1666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5109" h="1666574">
                  <a:moveTo>
                    <a:pt x="0" y="0"/>
                  </a:moveTo>
                  <a:lnTo>
                    <a:pt x="3085109" y="0"/>
                  </a:lnTo>
                  <a:lnTo>
                    <a:pt x="3085109" y="1666574"/>
                  </a:lnTo>
                  <a:lnTo>
                    <a:pt x="0" y="166657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r>
                <a:rPr lang="en-US" sz="1700" kern="1200" dirty="0"/>
                <a:t>Tables containing asset problem classification, hierarchy of anomaly codes, complementary data on work orders registered using the old system</a:t>
              </a:r>
            </a:p>
          </p:txBody>
        </p:sp>
      </p:grpSp>
    </p:spTree>
    <p:extLst>
      <p:ext uri="{BB962C8B-B14F-4D97-AF65-F5344CB8AC3E}">
        <p14:creationId xmlns:p14="http://schemas.microsoft.com/office/powerpoint/2010/main" val="2575153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8708B9E9-3857-4BA1-ACCC-33432CD1913C}"/>
              </a:ext>
            </a:extLst>
          </p:cNvPr>
          <p:cNvGraphicFramePr>
            <a:graphicFrameLocks noChangeAspect="1"/>
          </p:cNvGraphicFramePr>
          <p:nvPr>
            <p:custDataLst>
              <p:tags r:id="rId2"/>
            </p:custDataLst>
            <p:extLst>
              <p:ext uri="{D42A27DB-BD31-4B8C-83A1-F6EECF244321}">
                <p14:modId xmlns:p14="http://schemas.microsoft.com/office/powerpoint/2010/main" val="115949176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125" name="think-cell Slide" r:id="rId4" imgW="395" imgH="396" progId="TCLayout.ActiveDocument.1">
                  <p:embed/>
                </p:oleObj>
              </mc:Choice>
              <mc:Fallback>
                <p:oleObj name="think-cell Slide" r:id="rId4" imgW="395" imgH="396"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A3AD7A1-76B9-4505-8EAA-F31BF5E62045}"/>
              </a:ext>
            </a:extLst>
          </p:cNvPr>
          <p:cNvSpPr>
            <a:spLocks noGrp="1"/>
          </p:cNvSpPr>
          <p:nvPr>
            <p:ph type="title"/>
          </p:nvPr>
        </p:nvSpPr>
        <p:spPr>
          <a:xfrm>
            <a:off x="568961" y="763701"/>
            <a:ext cx="4724399" cy="668859"/>
          </a:xfrm>
        </p:spPr>
        <p:txBody>
          <a:bodyPr vert="horz"/>
          <a:lstStyle/>
          <a:p>
            <a:r>
              <a:rPr lang="en-US" dirty="0"/>
              <a:t>Methods and interface</a:t>
            </a:r>
          </a:p>
        </p:txBody>
      </p:sp>
      <p:sp>
        <p:nvSpPr>
          <p:cNvPr id="4" name="Text Placeholder 3">
            <a:extLst>
              <a:ext uri="{FF2B5EF4-FFF2-40B4-BE49-F238E27FC236}">
                <a16:creationId xmlns:a16="http://schemas.microsoft.com/office/drawing/2014/main" id="{0D53CA2A-EB24-4483-8ED0-E5858D42C95B}"/>
              </a:ext>
            </a:extLst>
          </p:cNvPr>
          <p:cNvSpPr>
            <a:spLocks noGrp="1"/>
          </p:cNvSpPr>
          <p:nvPr>
            <p:ph type="body" sz="half" idx="2"/>
          </p:nvPr>
        </p:nvSpPr>
        <p:spPr>
          <a:xfrm>
            <a:off x="568960" y="1615441"/>
            <a:ext cx="4724400" cy="4582158"/>
          </a:xfrm>
        </p:spPr>
        <p:txBody>
          <a:bodyPr>
            <a:normAutofit/>
          </a:bodyPr>
          <a:lstStyle/>
          <a:p>
            <a:pPr marL="285750" indent="-285750">
              <a:buFont typeface="Arial" panose="020B0604020202020204" pitchFamily="34" charset="0"/>
              <a:buChar char="•"/>
            </a:pPr>
            <a:r>
              <a:rPr lang="en-US" dirty="0"/>
              <a:t>The main challenge with this dataset is to extract meaningful insights from free-text files</a:t>
            </a:r>
          </a:p>
          <a:p>
            <a:pPr marL="285750" indent="-285750">
              <a:buFont typeface="Arial" panose="020B0604020202020204" pitchFamily="34" charset="0"/>
              <a:buChar char="•"/>
            </a:pPr>
            <a:r>
              <a:rPr lang="en-US" dirty="0"/>
              <a:t>Natural Language Processing (NLP) algorithms are necessary to get keywords and relationships from the provided dataset</a:t>
            </a:r>
          </a:p>
          <a:p>
            <a:pPr marL="285750" indent="-285750">
              <a:buFont typeface="Arial" panose="020B0604020202020204" pitchFamily="34" charset="0"/>
              <a:buChar char="•"/>
            </a:pPr>
            <a:r>
              <a:rPr lang="en-US" dirty="0"/>
              <a:t>Work orders issued using the new system have additional tags that can be used to classify them more easily. Supervised ML algorithms can be explored to label work orders issued using the old system</a:t>
            </a:r>
          </a:p>
          <a:p>
            <a:pPr marL="285750" indent="-285750">
              <a:buFont typeface="Arial" panose="020B0604020202020204" pitchFamily="34" charset="0"/>
              <a:buChar char="•"/>
            </a:pPr>
            <a:r>
              <a:rPr lang="en-US" dirty="0"/>
              <a:t>We expect to deliver a platform in which data from each asset can be queried and displayed easily, with relevant insights obtained from all work orders</a:t>
            </a:r>
          </a:p>
        </p:txBody>
      </p:sp>
      <p:pic>
        <p:nvPicPr>
          <p:cNvPr id="10" name="Picture 9">
            <a:extLst>
              <a:ext uri="{FF2B5EF4-FFF2-40B4-BE49-F238E27FC236}">
                <a16:creationId xmlns:a16="http://schemas.microsoft.com/office/drawing/2014/main" id="{FE9EF17C-F064-4002-8696-6A98C1775B52}"/>
              </a:ext>
            </a:extLst>
          </p:cNvPr>
          <p:cNvPicPr>
            <a:picLocks noChangeAspect="1"/>
          </p:cNvPicPr>
          <p:nvPr/>
        </p:nvPicPr>
        <p:blipFill>
          <a:blip r:embed="rId6"/>
          <a:stretch>
            <a:fillRect/>
          </a:stretch>
        </p:blipFill>
        <p:spPr>
          <a:xfrm>
            <a:off x="6258559" y="411480"/>
            <a:ext cx="5364480" cy="3017520"/>
          </a:xfrm>
          <a:prstGeom prst="rect">
            <a:avLst/>
          </a:prstGeom>
        </p:spPr>
      </p:pic>
      <p:pic>
        <p:nvPicPr>
          <p:cNvPr id="12" name="Picture 11" descr="Text&#10;&#10;Description automatically generated">
            <a:extLst>
              <a:ext uri="{FF2B5EF4-FFF2-40B4-BE49-F238E27FC236}">
                <a16:creationId xmlns:a16="http://schemas.microsoft.com/office/drawing/2014/main" id="{C887E54B-1307-4749-8C06-3CEAA40B2785}"/>
              </a:ext>
            </a:extLst>
          </p:cNvPr>
          <p:cNvPicPr>
            <a:picLocks noChangeAspect="1"/>
          </p:cNvPicPr>
          <p:nvPr/>
        </p:nvPicPr>
        <p:blipFill>
          <a:blip r:embed="rId7"/>
          <a:stretch>
            <a:fillRect/>
          </a:stretch>
        </p:blipFill>
        <p:spPr>
          <a:xfrm>
            <a:off x="6258559" y="3606800"/>
            <a:ext cx="2590800" cy="2590800"/>
          </a:xfrm>
          <a:prstGeom prst="rect">
            <a:avLst/>
          </a:prstGeom>
        </p:spPr>
      </p:pic>
      <p:pic>
        <p:nvPicPr>
          <p:cNvPr id="16" name="Picture 15" descr="Text&#10;&#10;Description automatically generated">
            <a:extLst>
              <a:ext uri="{FF2B5EF4-FFF2-40B4-BE49-F238E27FC236}">
                <a16:creationId xmlns:a16="http://schemas.microsoft.com/office/drawing/2014/main" id="{3F091B49-9555-4F1F-9F4E-A3F7CE2E5523}"/>
              </a:ext>
            </a:extLst>
          </p:cNvPr>
          <p:cNvPicPr>
            <a:picLocks noChangeAspect="1"/>
          </p:cNvPicPr>
          <p:nvPr/>
        </p:nvPicPr>
        <p:blipFill>
          <a:blip r:embed="rId8"/>
          <a:stretch>
            <a:fillRect/>
          </a:stretch>
        </p:blipFill>
        <p:spPr>
          <a:xfrm>
            <a:off x="9032241" y="3606801"/>
            <a:ext cx="2590798" cy="2590798"/>
          </a:xfrm>
          <a:prstGeom prst="rect">
            <a:avLst/>
          </a:prstGeom>
        </p:spPr>
      </p:pic>
    </p:spTree>
    <p:extLst>
      <p:ext uri="{BB962C8B-B14F-4D97-AF65-F5344CB8AC3E}">
        <p14:creationId xmlns:p14="http://schemas.microsoft.com/office/powerpoint/2010/main" val="38901761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{AC36A6D5-7F21-4E82-91FE-C31E2A47C656}tf11665031_win32</Template>
  <TotalTime>58</TotalTime>
  <Words>235</Words>
  <Application>Microsoft Office PowerPoint</Application>
  <PresentationFormat>Widescreen</PresentationFormat>
  <Paragraphs>19</Paragraphs>
  <Slides>4</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10" baseType="lpstr">
      <vt:lpstr>Arial</vt:lpstr>
      <vt:lpstr>Arial Nova</vt:lpstr>
      <vt:lpstr>Arial Nova Light</vt:lpstr>
      <vt:lpstr>Wingdings 2</vt:lpstr>
      <vt:lpstr>SlateVTI</vt:lpstr>
      <vt:lpstr>think-cell Slide</vt:lpstr>
      <vt:lpstr>DS4A Team 74 project</vt:lpstr>
      <vt:lpstr>Business problem</vt:lpstr>
      <vt:lpstr>Datasets</vt:lpstr>
      <vt:lpstr>Methods and interface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DS4A Team 74 project</dc:title>
  <dc:creator>Hernández, Fabián</dc:creator>
  <cp:lastModifiedBy>Hernández, Fabián</cp:lastModifiedBy>
  <cp:revision>7</cp:revision>
  <dcterms:created xsi:type="dcterms:W3CDTF">2021-07-29T21:00:25Z</dcterms:created>
  <dcterms:modified xsi:type="dcterms:W3CDTF">2021-07-29T21:59:17Z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